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29"/>
  </p:notesMasterIdLst>
  <p:sldIdLst>
    <p:sldId id="530" r:id="rId7"/>
    <p:sldId id="266" r:id="rId8"/>
    <p:sldId id="531" r:id="rId9"/>
    <p:sldId id="532" r:id="rId10"/>
    <p:sldId id="533" r:id="rId11"/>
    <p:sldId id="534" r:id="rId12"/>
    <p:sldId id="535" r:id="rId13"/>
    <p:sldId id="275" r:id="rId14"/>
    <p:sldId id="271" r:id="rId15"/>
    <p:sldId id="538" r:id="rId16"/>
    <p:sldId id="272" r:id="rId17"/>
    <p:sldId id="273" r:id="rId18"/>
    <p:sldId id="537" r:id="rId19"/>
    <p:sldId id="260" r:id="rId20"/>
    <p:sldId id="267" r:id="rId21"/>
    <p:sldId id="261" r:id="rId22"/>
    <p:sldId id="256" r:id="rId23"/>
    <p:sldId id="262" r:id="rId24"/>
    <p:sldId id="257" r:id="rId25"/>
    <p:sldId id="263" r:id="rId26"/>
    <p:sldId id="277"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p:scale>
          <a:sx n="100" d="100"/>
          <a:sy n="100" d="100"/>
        </p:scale>
        <p:origin x="49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11/13/19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emf"/><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HOME</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rgbClr val="EDE6A0"/>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sp>
        <p:nvSpPr>
          <p:cNvPr id="22" name="TextBox 21">
            <a:extLst>
              <a:ext uri="{FF2B5EF4-FFF2-40B4-BE49-F238E27FC236}">
                <a16:creationId xmlns:a16="http://schemas.microsoft.com/office/drawing/2014/main" id="{785104D2-53D3-1F4D-B9D1-45FF944E9E13}"/>
              </a:ext>
            </a:extLst>
          </p:cNvPr>
          <p:cNvSpPr txBox="1"/>
          <p:nvPr/>
        </p:nvSpPr>
        <p:spPr>
          <a:xfrm>
            <a:off x="7160775" y="1514652"/>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3446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Tree>
    <p:extLst>
      <p:ext uri="{BB962C8B-B14F-4D97-AF65-F5344CB8AC3E}">
        <p14:creationId xmlns:p14="http://schemas.microsoft.com/office/powerpoint/2010/main" val="250923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sp>
        <p:nvSpPr>
          <p:cNvPr id="33" name="TextBox 32">
            <a:extLst>
              <a:ext uri="{FF2B5EF4-FFF2-40B4-BE49-F238E27FC236}">
                <a16:creationId xmlns:a16="http://schemas.microsoft.com/office/drawing/2014/main" id="{90161B62-4949-7247-8E71-6319945CAB77}"/>
              </a:ext>
            </a:extLst>
          </p:cNvPr>
          <p:cNvSpPr txBox="1"/>
          <p:nvPr/>
        </p:nvSpPr>
        <p:spPr>
          <a:xfrm>
            <a:off x="7154811" y="1493678"/>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24078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403386" y="988237"/>
            <a:ext cx="11198806" cy="4524315"/>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7" name="Title 1">
            <a:extLst>
              <a:ext uri="{FF2B5EF4-FFF2-40B4-BE49-F238E27FC236}">
                <a16:creationId xmlns:a16="http://schemas.microsoft.com/office/drawing/2014/main" id="{E79AA4AA-3C4D-0D47-8ED8-426399D33A79}"/>
              </a:ext>
            </a:extLst>
          </p:cNvPr>
          <p:cNvSpPr>
            <a:spLocks noGrp="1"/>
          </p:cNvSpPr>
          <p:nvPr>
            <p:ph type="title"/>
          </p:nvPr>
        </p:nvSpPr>
        <p:spPr/>
        <p:txBody>
          <a:bodyPr>
            <a:normAutofit/>
          </a:bodyPr>
          <a:lstStyle/>
          <a:p>
            <a:r>
              <a:rPr lang="en-US" dirty="0"/>
              <a:t>Forecast Page – Query Section – Behavior/Validations</a:t>
            </a:r>
          </a:p>
        </p:txBody>
      </p:sp>
    </p:spTree>
    <p:extLst>
      <p:ext uri="{BB962C8B-B14F-4D97-AF65-F5344CB8AC3E}">
        <p14:creationId xmlns:p14="http://schemas.microsoft.com/office/powerpoint/2010/main" val="166399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946017643"/>
              </p:ext>
            </p:extLst>
          </p:nvPr>
        </p:nvGraphicFramePr>
        <p:xfrm>
          <a:off x="1374572" y="4063114"/>
          <a:ext cx="2437407" cy="1788479"/>
        </p:xfrm>
        <a:graphic>
          <a:graphicData uri="http://schemas.openxmlformats.org/drawingml/2006/table">
            <a:tbl>
              <a:tblPr firstRow="1" bandRow="1">
                <a:tableStyleId>{5C22544A-7EE6-4342-B048-85BDC9FD1C3A}</a:tableStyleId>
              </a:tblPr>
              <a:tblGrid>
                <a:gridCol w="1203528">
                  <a:extLst>
                    <a:ext uri="{9D8B030D-6E8A-4147-A177-3AD203B41FA5}">
                      <a16:colId xmlns:a16="http://schemas.microsoft.com/office/drawing/2014/main" val="2319264179"/>
                    </a:ext>
                  </a:extLst>
                </a:gridCol>
                <a:gridCol w="1233879">
                  <a:extLst>
                    <a:ext uri="{9D8B030D-6E8A-4147-A177-3AD203B41FA5}">
                      <a16:colId xmlns:a16="http://schemas.microsoft.com/office/drawing/2014/main" val="1886245261"/>
                    </a:ext>
                  </a:extLst>
                </a:gridCol>
              </a:tblGrid>
              <a:tr h="575081">
                <a:tc>
                  <a:txBody>
                    <a:bodyPr/>
                    <a:lstStyle/>
                    <a:p>
                      <a:r>
                        <a:rPr lang="en-US" dirty="0"/>
                        <a:t>Product Name</a:t>
                      </a:r>
                    </a:p>
                  </a:txBody>
                  <a:tcPr/>
                </a:tc>
                <a:tc>
                  <a:txBody>
                    <a:bodyPr/>
                    <a:lstStyle/>
                    <a:p>
                      <a:r>
                        <a:rPr lang="en-US" dirty="0"/>
                        <a:t>Attribute</a:t>
                      </a:r>
                    </a:p>
                  </a:txBody>
                  <a:tcPr/>
                </a:tc>
                <a:extLst>
                  <a:ext uri="{0D108BD9-81ED-4DB2-BD59-A6C34878D82A}">
                    <a16:rowId xmlns:a16="http://schemas.microsoft.com/office/drawing/2014/main" val="2003969325"/>
                  </a:ext>
                </a:extLst>
              </a:tr>
              <a:tr h="33146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352276">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370381">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nvGraphicFramePr>
        <p:xfrm>
          <a:off x="3918694"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nvGraphicFramePr>
        <p:xfrm>
          <a:off x="6206755"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000801964"/>
              </p:ext>
            </p:extLst>
          </p:nvPr>
        </p:nvGraphicFramePr>
        <p:xfrm>
          <a:off x="8494816" y="4063114"/>
          <a:ext cx="2454233" cy="1608092"/>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110012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5" y="3729101"/>
            <a:ext cx="2412243"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sp>
        <p:nvSpPr>
          <p:cNvPr id="48" name="TextBox 47">
            <a:extLst>
              <a:ext uri="{FF2B5EF4-FFF2-40B4-BE49-F238E27FC236}">
                <a16:creationId xmlns:a16="http://schemas.microsoft.com/office/drawing/2014/main" id="{E2A30F12-422A-AE40-A745-6BCBCA494E59}"/>
              </a:ext>
            </a:extLst>
          </p:cNvPr>
          <p:cNvSpPr txBox="1"/>
          <p:nvPr/>
        </p:nvSpPr>
        <p:spPr>
          <a:xfrm>
            <a:off x="9335833" y="1332417"/>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78923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Tree>
    <p:extLst>
      <p:ext uri="{BB962C8B-B14F-4D97-AF65-F5344CB8AC3E}">
        <p14:creationId xmlns:p14="http://schemas.microsoft.com/office/powerpoint/2010/main" val="3397674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451260" y="910820"/>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451261" y="910820"/>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137557" y="1706467"/>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451261" y="6064711"/>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383975" y="6064711"/>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12525" y="104136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581890" y="1195828"/>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03319" y="1194238"/>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588829" y="1447373"/>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3136312517"/>
              </p:ext>
            </p:extLst>
          </p:nvPr>
        </p:nvGraphicFramePr>
        <p:xfrm>
          <a:off x="1303319" y="3924935"/>
          <a:ext cx="2437407" cy="1886639"/>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624014453"/>
              </p:ext>
            </p:extLst>
          </p:nvPr>
        </p:nvGraphicFramePr>
        <p:xfrm>
          <a:off x="3847441"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1996199629"/>
              </p:ext>
            </p:extLst>
          </p:nvPr>
        </p:nvGraphicFramePr>
        <p:xfrm>
          <a:off x="6135502"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1101193787"/>
              </p:ext>
            </p:extLst>
          </p:nvPr>
        </p:nvGraphicFramePr>
        <p:xfrm>
          <a:off x="8423563" y="3924935"/>
          <a:ext cx="2322613" cy="1892635"/>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06141" y="1750970"/>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03319" y="3590922"/>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843400"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23687"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23563" y="3590922"/>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17619" y="3072130"/>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sp>
        <p:nvSpPr>
          <p:cNvPr id="40" name="TextBox 39">
            <a:extLst>
              <a:ext uri="{FF2B5EF4-FFF2-40B4-BE49-F238E27FC236}">
                <a16:creationId xmlns:a16="http://schemas.microsoft.com/office/drawing/2014/main" id="{9A5475C5-10CE-F54C-97E4-F50CFBAC388B}"/>
              </a:ext>
            </a:extLst>
          </p:cNvPr>
          <p:cNvSpPr txBox="1"/>
          <p:nvPr/>
        </p:nvSpPr>
        <p:spPr>
          <a:xfrm>
            <a:off x="9263249" y="1214783"/>
            <a:ext cx="1270811" cy="369332"/>
          </a:xfrm>
          <a:prstGeom prst="rect">
            <a:avLst/>
          </a:prstGeom>
          <a:noFill/>
        </p:spPr>
        <p:txBody>
          <a:bodyPr wrap="square" rtlCol="0">
            <a:spAutoFit/>
          </a:bodyPr>
          <a:lstStyle/>
          <a:p>
            <a:r>
              <a:rPr lang="en-US" dirty="0">
                <a:solidFill>
                  <a:schemeClr val="bg1"/>
                </a:solidFill>
              </a:rPr>
              <a:t>User Name</a:t>
            </a:r>
          </a:p>
        </p:txBody>
      </p:sp>
      <p:sp>
        <p:nvSpPr>
          <p:cNvPr id="2" name="Rectangle 1">
            <a:extLst>
              <a:ext uri="{FF2B5EF4-FFF2-40B4-BE49-F238E27FC236}">
                <a16:creationId xmlns:a16="http://schemas.microsoft.com/office/drawing/2014/main" id="{89C130E4-DE26-0F43-9629-5C49F0DCAA05}"/>
              </a:ext>
            </a:extLst>
          </p:cNvPr>
          <p:cNvSpPr/>
          <p:nvPr/>
        </p:nvSpPr>
        <p:spPr>
          <a:xfrm>
            <a:off x="1777338" y="1408263"/>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58342" y="1479374"/>
            <a:ext cx="7698673" cy="4390649"/>
          </a:xfrm>
          <a:prstGeom prst="rect">
            <a:avLst/>
          </a:prstGeom>
        </p:spPr>
      </p:pic>
    </p:spTree>
    <p:extLst>
      <p:ext uri="{BB962C8B-B14F-4D97-AF65-F5344CB8AC3E}">
        <p14:creationId xmlns:p14="http://schemas.microsoft.com/office/powerpoint/2010/main" val="143923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Tree>
    <p:extLst>
      <p:ext uri="{BB962C8B-B14F-4D97-AF65-F5344CB8AC3E}">
        <p14:creationId xmlns:p14="http://schemas.microsoft.com/office/powerpoint/2010/main" val="243142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a:t>
            </a:r>
          </a:p>
        </p:txBody>
      </p:sp>
    </p:spTree>
    <p:extLst>
      <p:ext uri="{BB962C8B-B14F-4D97-AF65-F5344CB8AC3E}">
        <p14:creationId xmlns:p14="http://schemas.microsoft.com/office/powerpoint/2010/main" val="326970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452715" y="1026972"/>
            <a:ext cx="10420365" cy="4524315"/>
          </a:xfrm>
          <a:prstGeom prst="rect">
            <a:avLst/>
          </a:prstGeom>
          <a:noFill/>
        </p:spPr>
        <p:txBody>
          <a:bodyPr wrap="square" rtlCol="0">
            <a:spAutoFit/>
          </a:bodyPr>
          <a:lstStyle/>
          <a:p>
            <a:pPr marL="342900" indent="-342900">
              <a:buAutoNum type="arabicPeriod"/>
            </a:pPr>
            <a:r>
              <a:rPr lang="en-US" dirty="0"/>
              <a:t>The application can predict for a defined no of periods (52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other attributes(“Last Year”, “Year Over Year”, “Week Over Year”) based on their own predefined formula. ”Net Unit” sold represents the actual number of units sold for that product for that week. Calculation of the other attributes “Last Year”, “Year Over Year”, “Week Over Year” has not been considered in the application.</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 Existing predictions become invalid as new history data is available.</a:t>
            </a:r>
          </a:p>
          <a:p>
            <a:pPr marL="342900" indent="-342900">
              <a:buAutoNum type="arabicPeriod"/>
            </a:pPr>
            <a:r>
              <a:rPr lang="en-US" dirty="0"/>
              <a:t> Actual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a:p>
            <a:pPr marL="342900" indent="-342900">
              <a:buAutoNum type="arabicPeriod"/>
            </a:pPr>
            <a:r>
              <a:rPr lang="en-US" dirty="0"/>
              <a:t>The users of the application have access to Chrome as their only approved browser.</a:t>
            </a:r>
          </a:p>
          <a:p>
            <a:pPr marL="342900" indent="-342900">
              <a:buAutoNum type="arabicPeriod"/>
            </a:pPr>
            <a:r>
              <a:rPr lang="en-US" dirty="0"/>
              <a:t>The sales department would share their historic sales data in a predefined CSV format.</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2585323"/>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are able to access.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1497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9958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9958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1497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1730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280889"/>
            <a:ext cx="855023" cy="380011"/>
          </a:xfrm>
          <a:prstGeom prst="rect">
            <a:avLst/>
          </a:prstGeom>
          <a:noFill/>
        </p:spPr>
        <p:txBody>
          <a:bodyPr wrap="square" rtlCol="0">
            <a:spAutoFit/>
          </a:bodyPr>
          <a:lstStyle/>
          <a:p>
            <a:r>
              <a:rPr lang="en-US" dirty="0">
                <a:solidFill>
                  <a:schemeClr val="bg1"/>
                </a:solidFill>
              </a:rPr>
              <a:t>HOME</a:t>
            </a: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0890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568144" y="20890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1892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824704" y="21442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6135475" y="28155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6135475" y="33255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6135475" y="38354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6135475" y="43454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7277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2376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6371467" y="49293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626107" y="38505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in/Sign up</a:t>
            </a:r>
          </a:p>
        </p:txBody>
      </p: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2043</TotalTime>
  <Words>1639</Words>
  <Application>Microsoft Macintosh PowerPoint</Application>
  <PresentationFormat>Widescreen</PresentationFormat>
  <Paragraphs>412</Paragraphs>
  <Slides>22</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in/Sign up</vt:lpstr>
      <vt:lpstr>New User Sign up</vt:lpstr>
      <vt:lpstr>Existing user Sign in flow </vt:lpstr>
      <vt:lpstr>Screen layout for Admin Page (Analyst team only) </vt:lpstr>
      <vt:lpstr>Admin Page - Sequence Diagram – Save History and Calculate Forecast Data</vt:lpstr>
      <vt:lpstr>Screen layout for Forecast Page – Search Section</vt:lpstr>
      <vt:lpstr>Forecast Page – Query Section – Behavior/Validations</vt:lpstr>
      <vt:lpstr>Screen layout for Forecast Page – With Results</vt:lpstr>
      <vt:lpstr>PowerPoint Presentation</vt:lpstr>
      <vt:lpstr>PowerPoint Presentation</vt:lpstr>
      <vt:lpstr>PowerPoint Presentation</vt:lpstr>
      <vt:lpstr>PowerPoint Presentation</vt:lpstr>
      <vt:lpstr>Addendum</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129</cp:revision>
  <dcterms:created xsi:type="dcterms:W3CDTF">2018-10-29T08:12:51Z</dcterms:created>
  <dcterms:modified xsi:type="dcterms:W3CDTF">2019-11-14T01:28:18Z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